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sldIdLst>
    <p:sldId id="466" r:id="rId8"/>
    <p:sldId id="471" r:id="rId9"/>
    <p:sldId id="467" r:id="rId10"/>
    <p:sldId id="472" r:id="rId11"/>
    <p:sldId id="474" r:id="rId12"/>
  </p:sldIdLst>
  <p:sldSz cx="16235363" cy="9144000"/>
  <p:notesSz cx="6858000" cy="91440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7" autoAdjust="0"/>
    <p:restoredTop sz="96327" autoAdjust="0"/>
  </p:normalViewPr>
  <p:slideViewPr>
    <p:cSldViewPr snapToGrid="0">
      <p:cViewPr varScale="1">
        <p:scale>
          <a:sx n="96" d="100"/>
          <a:sy n="96" d="100"/>
        </p:scale>
        <p:origin x="2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452" y="163352"/>
            <a:ext cx="7005245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3452" y="3995342"/>
            <a:ext cx="7005246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7483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6283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36291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24291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6"/>
            <a:ext cx="6763636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7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30255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18255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727236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815236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64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52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01637"/>
            <a:ext cx="668050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8963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4712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3512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</a:t>
            </a:r>
            <a:r>
              <a:rPr lang="en-AU" sz="1200" dirty="0" err="1">
                <a:solidFill>
                  <a:schemeClr val="bg1">
                    <a:lumMod val="85000"/>
                  </a:schemeClr>
                </a:solidFill>
              </a:rPr>
              <a:t>00123M</a:t>
            </a:r>
            <a:endParaRPr lang="en-AU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65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8/3/2023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71818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59818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4572000"/>
            <a:ext cx="6251265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6660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7"/>
            <a:ext cx="67497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  <p:sldLayoutId id="2147483720" r:id="rId4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8/3/2023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70285332@N00/2361164281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3352F2-BD7C-14FD-E34B-983ED5E06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COMP SCI 2103/7103 Algorithm Design &amp; Data Structure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B2BD08F-0995-C7A8-2016-06CF70D4857C}"/>
              </a:ext>
            </a:extLst>
          </p:cNvPr>
          <p:cNvSpPr txBox="1">
            <a:spLocks/>
          </p:cNvSpPr>
          <p:nvPr/>
        </p:nvSpPr>
        <p:spPr>
          <a:xfrm>
            <a:off x="814800" y="7083601"/>
            <a:ext cx="7203282" cy="1260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None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66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Lecture 6 – Recursion Practice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B0A5-26DF-4923-9BDF-645F876A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concept video: Recursive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DAF49-8718-6F39-C2A4-20560085F456}"/>
              </a:ext>
            </a:extLst>
          </p:cNvPr>
          <p:cNvSpPr txBox="1"/>
          <p:nvPr/>
        </p:nvSpPr>
        <p:spPr>
          <a:xfrm>
            <a:off x="4572001" y="3059723"/>
            <a:ext cx="5591908" cy="404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int factorial(n) {</a:t>
            </a:r>
          </a:p>
          <a:p>
            <a:r>
              <a:rPr lang="en-US" dirty="0"/>
              <a:t>	// base case</a:t>
            </a:r>
          </a:p>
          <a:p>
            <a:r>
              <a:rPr lang="en-US" b="0" dirty="0"/>
              <a:t>	if (n&lt;2)</a:t>
            </a:r>
          </a:p>
          <a:p>
            <a:r>
              <a:rPr lang="en-US" dirty="0"/>
              <a:t>		return 1;</a:t>
            </a:r>
          </a:p>
          <a:p>
            <a:endParaRPr lang="en-US" dirty="0"/>
          </a:p>
          <a:p>
            <a:r>
              <a:rPr lang="en-US" dirty="0"/>
              <a:t>	// recursive case</a:t>
            </a:r>
          </a:p>
          <a:p>
            <a:r>
              <a:rPr lang="en-US" b="0" dirty="0"/>
              <a:t>	return (n * factorial(n-1));</a:t>
            </a:r>
          </a:p>
          <a:p>
            <a:r>
              <a:rPr lang="en-US" dirty="0"/>
              <a:t>}</a:t>
            </a:r>
            <a:endParaRPr lang="en-US" b="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B096B-E286-95E0-8105-991BEB38BA8C}"/>
              </a:ext>
            </a:extLst>
          </p:cNvPr>
          <p:cNvSpPr txBox="1"/>
          <p:nvPr/>
        </p:nvSpPr>
        <p:spPr>
          <a:xfrm>
            <a:off x="9094154" y="4086482"/>
            <a:ext cx="5135207" cy="9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Is t</a:t>
            </a:r>
            <a:r>
              <a:rPr lang="en-US" b="0" dirty="0">
                <a:solidFill>
                  <a:srgbClr val="00B0F0"/>
                </a:solidFill>
              </a:rPr>
              <a:t>he subproblem closer to the base case?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2F52A-FB88-298F-2429-027BC00BF816}"/>
              </a:ext>
            </a:extLst>
          </p:cNvPr>
          <p:cNvSpPr txBox="1"/>
          <p:nvPr/>
        </p:nvSpPr>
        <p:spPr>
          <a:xfrm>
            <a:off x="8985737" y="2249617"/>
            <a:ext cx="5135207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Is t</a:t>
            </a:r>
            <a:r>
              <a:rPr lang="en-US" b="0" dirty="0">
                <a:solidFill>
                  <a:srgbClr val="00B0F0"/>
                </a:solidFill>
              </a:rPr>
              <a:t>here a correct base case?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AB74-240E-4D58-FB13-5635A6529C87}"/>
              </a:ext>
            </a:extLst>
          </p:cNvPr>
          <p:cNvSpPr txBox="1"/>
          <p:nvPr/>
        </p:nvSpPr>
        <p:spPr>
          <a:xfrm>
            <a:off x="8024399" y="6573845"/>
            <a:ext cx="5135207" cy="141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If the subproblem returns the correct answer, will our combined answer be correct?</a:t>
            </a:r>
            <a:endParaRPr lang="en-US" b="0" dirty="0">
              <a:solidFill>
                <a:srgbClr val="00B0F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6BF6A-119D-BB15-A962-96AF2337DF5C}"/>
              </a:ext>
            </a:extLst>
          </p:cNvPr>
          <p:cNvCxnSpPr/>
          <p:nvPr/>
        </p:nvCxnSpPr>
        <p:spPr>
          <a:xfrm flipH="1">
            <a:off x="8757138" y="4870938"/>
            <a:ext cx="228599" cy="8248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EDBC59-1AB2-22CE-56CB-369B0805E0F9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7367955" y="6435969"/>
            <a:ext cx="656444" cy="84306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E4E19-284F-AD2A-8D56-7BCE78C71A19}"/>
              </a:ext>
            </a:extLst>
          </p:cNvPr>
          <p:cNvCxnSpPr>
            <a:stCxn id="6" idx="1"/>
          </p:cNvCxnSpPr>
          <p:nvPr/>
        </p:nvCxnSpPr>
        <p:spPr>
          <a:xfrm flipH="1">
            <a:off x="7367955" y="2515459"/>
            <a:ext cx="1617782" cy="17821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7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1C47-D8E4-CA4C-FA7E-CE57F8EE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29" y="559480"/>
            <a:ext cx="14220000" cy="1409700"/>
          </a:xfrm>
        </p:spPr>
        <p:txBody>
          <a:bodyPr/>
          <a:lstStyle/>
          <a:p>
            <a:r>
              <a:rPr lang="en-US" dirty="0"/>
              <a:t>Work through these problems (discuss with others and compare your solutions).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73BB-4351-6B7C-46D3-7E4E8780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95" y="2476502"/>
            <a:ext cx="14220000" cy="4674299"/>
          </a:xfrm>
        </p:spPr>
        <p:txBody>
          <a:bodyPr/>
          <a:lstStyle/>
          <a:p>
            <a:pPr lvl="2"/>
            <a:r>
              <a:rPr lang="en-US" i="1" dirty="0"/>
              <a:t>As you solve a problem, submit it through Echo 360</a:t>
            </a:r>
          </a:p>
          <a:p>
            <a:pPr lvl="2"/>
            <a:r>
              <a:rPr lang="en-US" dirty="0"/>
              <a:t>Easy problems: </a:t>
            </a:r>
          </a:p>
          <a:p>
            <a:pPr lvl="3"/>
            <a:r>
              <a:rPr lang="en-US" dirty="0"/>
              <a:t>Write a recursive function to sum the integers from 1 to n</a:t>
            </a:r>
          </a:p>
          <a:p>
            <a:pPr lvl="3"/>
            <a:r>
              <a:rPr lang="en-US" dirty="0"/>
              <a:t>Write a recursive function that implements </a:t>
            </a:r>
            <a:r>
              <a:rPr lang="en-US" dirty="0" err="1"/>
              <a:t>x^n</a:t>
            </a:r>
            <a:r>
              <a:rPr lang="en-US" dirty="0"/>
              <a:t>  (</a:t>
            </a:r>
            <a:r>
              <a:rPr lang="en-US" dirty="0" err="1"/>
              <a:t>ie</a:t>
            </a:r>
            <a:r>
              <a:rPr lang="en-US"/>
              <a:t> 2^3 = 2 * 2 * 2)</a:t>
            </a:r>
            <a:endParaRPr lang="en-US" dirty="0"/>
          </a:p>
          <a:p>
            <a:pPr lvl="3"/>
            <a:r>
              <a:rPr lang="en-US" dirty="0"/>
              <a:t>Write a function to calculate greatest common divisor (GCD) of positive integers using Euclid’s algorithm: 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err="1"/>
              <a:t>gcd</a:t>
            </a:r>
            <a:r>
              <a:rPr lang="en-US" dirty="0"/>
              <a:t>(a, b) = </a:t>
            </a:r>
            <a:r>
              <a:rPr lang="en-US" dirty="0" err="1"/>
              <a:t>gcd</a:t>
            </a:r>
            <a:r>
              <a:rPr lang="en-US" dirty="0"/>
              <a:t>(b, a mod b) and </a:t>
            </a:r>
            <a:r>
              <a:rPr lang="en-US" dirty="0" err="1"/>
              <a:t>gcd</a:t>
            </a:r>
            <a:r>
              <a:rPr lang="en-US" dirty="0"/>
              <a:t>(a, 0) = a;</a:t>
            </a:r>
          </a:p>
        </p:txBody>
      </p:sp>
    </p:spTree>
    <p:extLst>
      <p:ext uri="{BB962C8B-B14F-4D97-AF65-F5344CB8AC3E}">
        <p14:creationId xmlns:p14="http://schemas.microsoft.com/office/powerpoint/2010/main" val="175725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960B-4318-5789-E015-D55ED295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BE8BB-C0C6-9A88-E6F2-4DA81DE8F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Medium problems</a:t>
            </a:r>
          </a:p>
          <a:p>
            <a:pPr lvl="3"/>
            <a:r>
              <a:rPr lang="en-US" dirty="0"/>
              <a:t>Write a recursive function to sum the digits in an integer (</a:t>
            </a:r>
            <a:r>
              <a:rPr lang="en-US" dirty="0" err="1"/>
              <a:t>ie</a:t>
            </a:r>
            <a:r>
              <a:rPr lang="en-US" dirty="0"/>
              <a:t> 362 would return 11 </a:t>
            </a:r>
            <a:r>
              <a:rPr lang="en-US" dirty="0" err="1"/>
              <a:t>ie</a:t>
            </a:r>
            <a:r>
              <a:rPr lang="en-US" dirty="0"/>
              <a:t> 3+6+2 )</a:t>
            </a:r>
          </a:p>
          <a:p>
            <a:pPr lvl="3"/>
            <a:r>
              <a:rPr lang="en-US" dirty="0"/>
              <a:t>Write a recursive function to reverse a string</a:t>
            </a:r>
          </a:p>
          <a:p>
            <a:pPr lvl="2"/>
            <a:r>
              <a:rPr lang="en-US" dirty="0"/>
              <a:t>Harder problems</a:t>
            </a:r>
          </a:p>
          <a:p>
            <a:pPr lvl="3"/>
            <a:r>
              <a:rPr lang="en-US" dirty="0"/>
              <a:t>Write a recursive function to check whether a string is a palindrome</a:t>
            </a:r>
          </a:p>
          <a:p>
            <a:pPr lvl="3"/>
            <a:r>
              <a:rPr lang="en-US" dirty="0"/>
              <a:t>Write a recursive function to compute:</a:t>
            </a:r>
            <a:br>
              <a:rPr lang="en-US" dirty="0"/>
            </a:br>
            <a:r>
              <a:rPr lang="en-US" dirty="0"/>
              <a:t>	f(n) = 1 x 2 + 2 x 3 + 3 x 4 + … + (n-1) x n</a:t>
            </a:r>
          </a:p>
          <a:p>
            <a:pPr lvl="3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8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E44F-428A-A73F-EE4A-48D9C185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0191-B054-6A16-844A-C9D6F797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933162"/>
            <a:ext cx="9016678" cy="6548979"/>
          </a:xfrm>
        </p:spPr>
        <p:txBody>
          <a:bodyPr/>
          <a:lstStyle/>
          <a:p>
            <a:pPr lvl="2"/>
            <a:r>
              <a:rPr lang="en-US" dirty="0"/>
              <a:t>Look at other solutions to see how peers solved the recursion</a:t>
            </a:r>
          </a:p>
          <a:p>
            <a:pPr lvl="3"/>
            <a:r>
              <a:rPr lang="en-US" dirty="0"/>
              <a:t>Do they meet the 3 criteria</a:t>
            </a:r>
          </a:p>
          <a:p>
            <a:pPr lvl="4"/>
            <a:r>
              <a:rPr lang="en-US" dirty="0"/>
              <a:t>Base case</a:t>
            </a:r>
          </a:p>
          <a:p>
            <a:pPr lvl="4"/>
            <a:r>
              <a:rPr lang="en-US" dirty="0"/>
              <a:t>Recursive call input (subproblem) is closer to base case</a:t>
            </a:r>
          </a:p>
          <a:p>
            <a:pPr lvl="4"/>
            <a:r>
              <a:rPr lang="en-US" dirty="0"/>
              <a:t>Result from recursive call is used to combine subproblem solution into complete solution</a:t>
            </a:r>
          </a:p>
          <a:p>
            <a:pPr lvl="2"/>
            <a:r>
              <a:rPr lang="en-US" dirty="0"/>
              <a:t>Don’t </a:t>
            </a:r>
            <a:r>
              <a:rPr lang="en-US" dirty="0" err="1"/>
              <a:t>memorise</a:t>
            </a:r>
            <a:r>
              <a:rPr lang="en-US" dirty="0"/>
              <a:t> code for these specific problems, work to identify how the code achieves each of the above criteria so you can work with other problems.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8F3AD-1802-3CEB-0C34-C4FE7483D9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91E61D-3653-B2B9-D85C-B4153B78F8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9" y="661859"/>
            <a:ext cx="9016678" cy="1160592"/>
          </a:xfrm>
        </p:spPr>
        <p:txBody>
          <a:bodyPr/>
          <a:lstStyle/>
          <a:p>
            <a:r>
              <a:rPr lang="en-US" dirty="0"/>
              <a:t>After this lecture….</a:t>
            </a:r>
          </a:p>
        </p:txBody>
      </p:sp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C19482F-721D-9109-3CC3-A5CA4D5A7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42950" y="1204362"/>
            <a:ext cx="5480497" cy="4384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733D5-87DE-D512-9C37-212599F131F4}"/>
              </a:ext>
            </a:extLst>
          </p:cNvPr>
          <p:cNvSpPr txBox="1"/>
          <p:nvPr/>
        </p:nvSpPr>
        <p:spPr>
          <a:xfrm>
            <a:off x="8914753" y="8650221"/>
            <a:ext cx="3414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flickr.com/photos/70285332@N00/2361164281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3325755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D1B21F81-EF82-0A4E-80DE-0099F923956C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A87FF0C5-61F6-2443-844F-CE923B328474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0E618635-67AC-434E-8E9B-2C1794D155AC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C12F6310-D0FB-0E43-A1DD-563732058C6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F4FD92-9BA4-4E22-9AB4-4D7440A75C2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9d5346-1350-42a6-9926-cd23769c77b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Master</Template>
  <TotalTime>45</TotalTime>
  <Words>353</Words>
  <Application>Microsoft Macintosh PowerPoint</Application>
  <PresentationFormat>Custom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White Master</vt:lpstr>
      <vt:lpstr>Blue Master</vt:lpstr>
      <vt:lpstr>Cover Master</vt:lpstr>
      <vt:lpstr>Content Master Blue</vt:lpstr>
      <vt:lpstr>COMP SCI 2103/7103 Algorithm Design &amp; Data Structure</vt:lpstr>
      <vt:lpstr>Review concept video: Recursive function</vt:lpstr>
      <vt:lpstr>Work through these problems (discuss with others and compare your solutions).</vt:lpstr>
      <vt:lpstr>More practice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SCI 2103/7103 Algorithm Design &amp; Data Structure</dc:title>
  <dc:creator>Cheryl Pope</dc:creator>
  <cp:lastModifiedBy>Cheryl Pope</cp:lastModifiedBy>
  <cp:revision>1</cp:revision>
  <dcterms:created xsi:type="dcterms:W3CDTF">2023-03-08T01:51:23Z</dcterms:created>
  <dcterms:modified xsi:type="dcterms:W3CDTF">2023-03-08T02:37:05Z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